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2" r:id="rId2"/>
    <p:sldId id="301" r:id="rId3"/>
    <p:sldId id="322" r:id="rId4"/>
    <p:sldId id="325" r:id="rId5"/>
    <p:sldId id="327" r:id="rId6"/>
    <p:sldId id="266" r:id="rId7"/>
    <p:sldId id="331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070"/>
    <a:srgbClr val="1B294F"/>
    <a:srgbClr val="CECFCF"/>
    <a:srgbClr val="F46F03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74355"/>
  </p:normalViewPr>
  <p:slideViewPr>
    <p:cSldViewPr snapToGrid="0" snapToObjects="1">
      <p:cViewPr varScale="1">
        <p:scale>
          <a:sx n="82" d="100"/>
          <a:sy n="82" d="100"/>
        </p:scale>
        <p:origin x="176" y="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D5F5-72EB-7A42-A24A-EEC8A00ED697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3740-207E-6C4D-9F70-894E8B033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6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2771-833C-F142-9B3E-587DCC5F8C83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4697C-65DE-0545-AED3-F6EBA10621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1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75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11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81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41350" y="841375"/>
            <a:ext cx="5575300" cy="3136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129548"/>
            <a:ext cx="5486400" cy="476372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90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87325"/>
            <a:ext cx="4518025" cy="25415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2861188"/>
            <a:ext cx="5486400" cy="6282812"/>
          </a:xfrm>
        </p:spPr>
        <p:txBody>
          <a:bodyPr/>
          <a:lstStyle/>
          <a:p>
            <a:pPr lvl="0"/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2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697C-65DE-0545-AED3-F6EBA106212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95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8170-5D55-C747-B548-E2D6A74659C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8708-39C2-C449-8C56-B7D59B809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68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AA332E9-224E-0E49-B286-844FBD1A3E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BE836F2-D0EA-E84B-8D0E-A5FC86B61499}"/>
              </a:ext>
            </a:extLst>
          </p:cNvPr>
          <p:cNvSpPr txBox="1">
            <a:spLocks/>
          </p:cNvSpPr>
          <p:nvPr/>
        </p:nvSpPr>
        <p:spPr>
          <a:xfrm>
            <a:off x="1612901" y="1985993"/>
            <a:ext cx="5918198" cy="1567793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txBody>
          <a:bodyPr anchor="ctr">
            <a:noAutofit/>
          </a:bodyPr>
          <a:lstStyle>
            <a:defPPr>
              <a:defRPr lang="de-D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de-DE" sz="3000" dirty="0" err="1">
                <a:latin typeface="Franklin Gothic Medium Cond" panose="020B0606030402020204" pitchFamily="34" charset="0"/>
              </a:rPr>
              <a:t>Supporting</a:t>
            </a:r>
            <a:r>
              <a:rPr lang="de-DE" sz="3000" dirty="0">
                <a:latin typeface="Franklin Gothic Medium Cond" panose="020B0606030402020204" pitchFamily="34" charset="0"/>
              </a:rPr>
              <a:t> SAIs in </a:t>
            </a:r>
            <a:r>
              <a:rPr lang="de-DE" sz="3000" dirty="0" err="1">
                <a:latin typeface="Franklin Gothic Medium Cond" panose="020B0606030402020204" pitchFamily="34" charset="0"/>
              </a:rPr>
              <a:t>auditing</a:t>
            </a:r>
            <a:r>
              <a:rPr lang="de-DE" sz="3000" dirty="0">
                <a:latin typeface="Franklin Gothic Medium Cond" panose="020B0606030402020204" pitchFamily="34" charset="0"/>
              </a:rPr>
              <a:t> the SDGs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de-DE" sz="3000" dirty="0">
                <a:latin typeface="Franklin Gothic Medium Cond" panose="020B0606030402020204" pitchFamily="34" charset="0"/>
              </a:rPr>
              <a:t>A global </a:t>
            </a:r>
            <a:r>
              <a:rPr lang="de-DE" sz="3000" dirty="0" err="1">
                <a:latin typeface="Franklin Gothic Medium Cond" panose="020B0606030402020204" pitchFamily="34" charset="0"/>
              </a:rPr>
              <a:t>view</a:t>
            </a:r>
            <a:endParaRPr lang="de-DE" sz="3000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30F4558-BF54-9940-8004-4B6236A6037D}"/>
              </a:ext>
            </a:extLst>
          </p:cNvPr>
          <p:cNvSpPr/>
          <p:nvPr/>
        </p:nvSpPr>
        <p:spPr>
          <a:xfrm>
            <a:off x="3502617" y="228162"/>
            <a:ext cx="2138766" cy="1529669"/>
          </a:xfrm>
          <a:prstGeom prst="rect">
            <a:avLst/>
          </a:prstGeom>
          <a:solidFill>
            <a:srgbClr val="3C407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rgbClr val="C24F2D"/>
              </a:solidFill>
              <a:latin typeface="Franklin Gothic Medium Cond" panose="020B0606030402020204" pitchFamily="34" charset="0"/>
              <a:cs typeface="Futura Condensed Medium" panose="020B0602020204020303" pitchFamily="34" charset="-79"/>
            </a:endParaRPr>
          </a:p>
        </p:txBody>
      </p:sp>
      <p:pic>
        <p:nvPicPr>
          <p:cNvPr id="12" name="Bild 7" descr="intos_logo_omnib_prod_weiss">
            <a:extLst>
              <a:ext uri="{FF2B5EF4-FFF2-40B4-BE49-F238E27FC236}">
                <a16:creationId xmlns:a16="http://schemas.microsoft.com/office/drawing/2014/main" id="{3C1F0C73-30C0-ED48-8A3B-9B938BCA6B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0" y="303637"/>
            <a:ext cx="1658319" cy="1378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4FB4FD0-F706-4242-8AFF-B9D1FEE75376}"/>
              </a:ext>
            </a:extLst>
          </p:cNvPr>
          <p:cNvSpPr txBox="1">
            <a:spLocks/>
          </p:cNvSpPr>
          <p:nvPr/>
        </p:nvSpPr>
        <p:spPr>
          <a:xfrm>
            <a:off x="2543679" y="3781948"/>
            <a:ext cx="4056642" cy="1133391"/>
          </a:xfrm>
          <a:prstGeom prst="rect">
            <a:avLst/>
          </a:prstGeom>
          <a:solidFill>
            <a:srgbClr val="3C40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 defTabSz="914400">
              <a:defRPr sz="2800">
                <a:solidFill>
                  <a:srgbClr val="1B294F"/>
                </a:solidFill>
                <a:latin typeface="Franklin Gothic Medium Cond" panose="020B0606030402020204" pitchFamily="34" charset="0"/>
                <a:ea typeface="+mj-ea"/>
                <a:cs typeface="Futura Condensed Medium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dirty="0"/>
              <a:t>Silke Steiner</a:t>
            </a:r>
          </a:p>
          <a:p>
            <a:r>
              <a:rPr lang="en-US" dirty="0"/>
              <a:t>INTOSAI General Secretariat</a:t>
            </a:r>
          </a:p>
        </p:txBody>
      </p:sp>
    </p:spTree>
    <p:extLst>
      <p:ext uri="{BB962C8B-B14F-4D97-AF65-F5344CB8AC3E}">
        <p14:creationId xmlns:p14="http://schemas.microsoft.com/office/powerpoint/2010/main" val="353516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066552-50A5-0649-9A16-4399803B19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8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27CD65-78B9-0543-9D4B-130EAB753F8B}"/>
              </a:ext>
            </a:extLst>
          </p:cNvPr>
          <p:cNvSpPr txBox="1">
            <a:spLocks/>
          </p:cNvSpPr>
          <p:nvPr/>
        </p:nvSpPr>
        <p:spPr>
          <a:xfrm>
            <a:off x="0" y="258023"/>
            <a:ext cx="9037982" cy="39795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de-D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3C4070"/>
                </a:solidFill>
                <a:latin typeface="Franklin Gothic Medium Cond" panose="020B0606030402020204" pitchFamily="34" charset="0"/>
                <a:ea typeface="+mn-ea"/>
                <a:cs typeface="Futura Condensed Medium" panose="020B0602020204020303" pitchFamily="34" charset="-79"/>
              </a:rPr>
              <a:t>Results of SDG audits of SAIs: preparedness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41E8F44-1F6C-9E41-B2D0-741A4407B6AB}"/>
              </a:ext>
            </a:extLst>
          </p:cNvPr>
          <p:cNvSpPr/>
          <p:nvPr/>
        </p:nvSpPr>
        <p:spPr>
          <a:xfrm>
            <a:off x="183971" y="2262708"/>
            <a:ext cx="4417200" cy="1296000"/>
          </a:xfrm>
          <a:prstGeom prst="rect">
            <a:avLst/>
          </a:prstGeom>
          <a:solidFill>
            <a:srgbClr val="3C40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400" dirty="0">
                <a:solidFill>
                  <a:srgbClr val="1B294F"/>
                </a:solidFill>
                <a:latin typeface="Franklin Gothic Medium Cond" panose="020B0606030402020204" pitchFamily="34" charset="0"/>
                <a:ea typeface="+mj-ea"/>
                <a:cs typeface="Futura Condensed Medium" charset="0"/>
              </a:rPr>
              <a:t>IDI-KSC Programme on Auditing SDGs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866FCF1-E54D-1F41-8B7B-563CC919BCA6}"/>
              </a:ext>
            </a:extLst>
          </p:cNvPr>
          <p:cNvSpPr/>
          <p:nvPr/>
        </p:nvSpPr>
        <p:spPr>
          <a:xfrm>
            <a:off x="183971" y="3628483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Compendium of audit findings in 2019 (in cooperation with UN DESA)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1FF841E-952C-7C45-8EC7-DCEBACD51F02}"/>
              </a:ext>
            </a:extLst>
          </p:cNvPr>
          <p:cNvSpPr/>
          <p:nvPr/>
        </p:nvSpPr>
        <p:spPr>
          <a:xfrm>
            <a:off x="183971" y="896933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SDG preparedness audits of SAIs </a:t>
            </a:r>
          </a:p>
        </p:txBody>
      </p:sp>
      <p:pic>
        <p:nvPicPr>
          <p:cNvPr id="8" name="Picture 4" descr="Picture">
            <a:extLst>
              <a:ext uri="{FF2B5EF4-FFF2-40B4-BE49-F238E27FC236}">
                <a16:creationId xmlns:a16="http://schemas.microsoft.com/office/drawing/2014/main" id="{E0CFBF0C-E43D-A149-8411-7894075B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00" y="1144318"/>
            <a:ext cx="321046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643E0B-B0DE-694F-BC45-067979FFA3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3000"/>
          </a:blip>
          <a:stretch>
            <a:fillRect/>
          </a:stretch>
        </p:blipFill>
        <p:spPr>
          <a:xfrm>
            <a:off x="0" y="0"/>
            <a:ext cx="9143999" cy="5191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9FB06FB-0794-6B42-9823-89B0808ABDF0}"/>
              </a:ext>
            </a:extLst>
          </p:cNvPr>
          <p:cNvSpPr txBox="1">
            <a:spLocks/>
          </p:cNvSpPr>
          <p:nvPr/>
        </p:nvSpPr>
        <p:spPr>
          <a:xfrm>
            <a:off x="236742" y="256750"/>
            <a:ext cx="8848314" cy="579151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anchor="ctr">
            <a:noAutofit/>
          </a:bodyPr>
          <a:lstStyle>
            <a:defPPr>
              <a:defRPr lang="de-D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3C4070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SDG audits of SAIs</a:t>
            </a:r>
            <a:r>
              <a:rPr lang="en-GB" sz="2800" b="1" dirty="0">
                <a:solidFill>
                  <a:srgbClr val="3C4070"/>
                </a:solidFill>
                <a:latin typeface="Franklin Gothic Medium Cond" panose="020B0606030402020204" pitchFamily="34" charset="0"/>
                <a:ea typeface="+mn-ea"/>
                <a:cs typeface="Futura Condensed Medium" panose="020B0602020204020303" pitchFamily="34" charset="-79"/>
              </a:rPr>
              <a:t>: implementation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D0478E-8E38-FA42-8AD9-5B9F0A3E1EF9}"/>
              </a:ext>
            </a:extLst>
          </p:cNvPr>
          <p:cNvSpPr/>
          <p:nvPr/>
        </p:nvSpPr>
        <p:spPr>
          <a:xfrm>
            <a:off x="356012" y="2319136"/>
            <a:ext cx="4417200" cy="1296000"/>
          </a:xfrm>
          <a:prstGeom prst="rect">
            <a:avLst/>
          </a:prstGeom>
          <a:solidFill>
            <a:srgbClr val="3C40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400" dirty="0">
                <a:solidFill>
                  <a:srgbClr val="1B294F"/>
                </a:solidFill>
                <a:latin typeface="Franklin Gothic Medium Cond" panose="020B0606030402020204" pitchFamily="34" charset="0"/>
                <a:ea typeface="+mj-ea"/>
                <a:cs typeface="Futura Condensed Medium" charset="0"/>
              </a:rPr>
              <a:t>Audit of concrete SDGs and targets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FBA136A-E4AB-584A-AF4A-AB6698088DB1}"/>
              </a:ext>
            </a:extLst>
          </p:cNvPr>
          <p:cNvSpPr/>
          <p:nvPr/>
        </p:nvSpPr>
        <p:spPr>
          <a:xfrm>
            <a:off x="356012" y="942581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Move from preparedness to implementation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FE4A88A-702A-6349-A024-FDC07F201C61}"/>
              </a:ext>
            </a:extLst>
          </p:cNvPr>
          <p:cNvSpPr/>
          <p:nvPr/>
        </p:nvSpPr>
        <p:spPr>
          <a:xfrm>
            <a:off x="356012" y="3695691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Tools like </a:t>
            </a:r>
            <a:r>
              <a:rPr lang="en-GB" sz="240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the “IDI SDGs </a:t>
            </a:r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Audit Model”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52DB87-55E1-4842-BDB8-9C92D6949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409" y="43867"/>
            <a:ext cx="24436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Ähnliches Foto">
            <a:extLst>
              <a:ext uri="{FF2B5EF4-FFF2-40B4-BE49-F238E27FC236}">
                <a16:creationId xmlns:a16="http://schemas.microsoft.com/office/drawing/2014/main" id="{DFF0D596-A408-0044-84E3-CB986919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9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9FB06FB-0794-6B42-9823-89B0808ABDF0}"/>
              </a:ext>
            </a:extLst>
          </p:cNvPr>
          <p:cNvSpPr txBox="1">
            <a:spLocks/>
          </p:cNvSpPr>
          <p:nvPr/>
        </p:nvSpPr>
        <p:spPr>
          <a:xfrm>
            <a:off x="0" y="156323"/>
            <a:ext cx="8968554" cy="50261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de-D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>
              <a:buNone/>
            </a:pPr>
            <a:r>
              <a:rPr lang="en-GB" sz="2600" b="1" dirty="0">
                <a:solidFill>
                  <a:srgbClr val="3C4070"/>
                </a:solidFill>
                <a:latin typeface="Franklin Gothic Medium Cond" panose="020B0606030402020204" pitchFamily="34" charset="0"/>
                <a:ea typeface="+mn-ea"/>
                <a:cs typeface="Futura Condensed Medium" panose="020B0602020204020303" pitchFamily="34" charset="-79"/>
              </a:rPr>
              <a:t> INTOSAI activities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FA489D7-2891-8947-9BDC-A2A992939A71}"/>
              </a:ext>
            </a:extLst>
          </p:cNvPr>
          <p:cNvSpPr/>
          <p:nvPr/>
        </p:nvSpPr>
        <p:spPr>
          <a:xfrm>
            <a:off x="287321" y="850472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Activities of INTOSAI Working Groups </a:t>
            </a:r>
          </a:p>
          <a:p>
            <a:pPr algn="ctr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and Subcommittees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ECD2307-ED7B-B94A-8F7D-5202372E2467}"/>
              </a:ext>
            </a:extLst>
          </p:cNvPr>
          <p:cNvSpPr/>
          <p:nvPr/>
        </p:nvSpPr>
        <p:spPr>
          <a:xfrm>
            <a:off x="296346" y="2203793"/>
            <a:ext cx="4418398" cy="1372892"/>
          </a:xfrm>
          <a:prstGeom prst="rect">
            <a:avLst/>
          </a:prstGeom>
          <a:solidFill>
            <a:srgbClr val="3C40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400" dirty="0">
                <a:solidFill>
                  <a:srgbClr val="1B294F"/>
                </a:solidFill>
                <a:latin typeface="Franklin Gothic Medium Cond" panose="020B0606030402020204" pitchFamily="34" charset="0"/>
                <a:ea typeface="+mj-ea"/>
                <a:cs typeface="Futura Condensed Medium" charset="0"/>
              </a:rPr>
              <a:t>WG on SDGs and Key Sustainable Development Indicators</a:t>
            </a:r>
          </a:p>
          <a:p>
            <a:pPr algn="ctr" defTabSz="914400"/>
            <a:r>
              <a:rPr lang="en-GB" sz="2400" dirty="0">
                <a:solidFill>
                  <a:srgbClr val="1B294F"/>
                </a:solidFill>
                <a:latin typeface="Franklin Gothic Medium Cond" panose="020B0606030402020204" pitchFamily="34" charset="0"/>
                <a:ea typeface="+mj-ea"/>
                <a:cs typeface="Futura Condensed Medium" charset="0"/>
              </a:rPr>
              <a:t>WG on Environmental Auditing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781C1A-9B5B-1344-814E-519922B32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03" y="112042"/>
            <a:ext cx="2444721" cy="503145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6B47974-59A9-EA4F-8E36-50F7C4D7B493}"/>
              </a:ext>
            </a:extLst>
          </p:cNvPr>
          <p:cNvSpPr/>
          <p:nvPr/>
        </p:nvSpPr>
        <p:spPr>
          <a:xfrm>
            <a:off x="286123" y="3634006"/>
            <a:ext cx="4418398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SDG-related INTOSAI events</a:t>
            </a:r>
          </a:p>
        </p:txBody>
      </p:sp>
    </p:spTree>
    <p:extLst>
      <p:ext uri="{BB962C8B-B14F-4D97-AF65-F5344CB8AC3E}">
        <p14:creationId xmlns:p14="http://schemas.microsoft.com/office/powerpoint/2010/main" val="16678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D79AFC9-CFFF-C641-8964-01DE6C78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4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3888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9FB06FB-0794-6B42-9823-89B0808ABDF0}"/>
              </a:ext>
            </a:extLst>
          </p:cNvPr>
          <p:cNvSpPr txBox="1">
            <a:spLocks/>
          </p:cNvSpPr>
          <p:nvPr/>
        </p:nvSpPr>
        <p:spPr>
          <a:xfrm>
            <a:off x="103200" y="85790"/>
            <a:ext cx="9060122" cy="50261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de-D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500">
                <a:solidFill>
                  <a:schemeClr val="bg1"/>
                </a:solidFill>
                <a:latin typeface="Futura Condensed Medium" charset="0"/>
                <a:ea typeface="Futura Condensed Medium" charset="0"/>
                <a:cs typeface="Futura Condensed Medium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3C4070"/>
                </a:solidFill>
                <a:latin typeface="Franklin Gothic Medium Cond" panose="020B0606030402020204" pitchFamily="34" charset="0"/>
                <a:ea typeface="+mn-ea"/>
                <a:cs typeface="Futura Condensed Medium" panose="020B0602020204020303" pitchFamily="34" charset="-79"/>
              </a:rPr>
              <a:t>Cooperation with the United Nations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345D7C3-646D-114B-861C-43DF1B0840F3}"/>
              </a:ext>
            </a:extLst>
          </p:cNvPr>
          <p:cNvSpPr/>
          <p:nvPr/>
        </p:nvSpPr>
        <p:spPr>
          <a:xfrm>
            <a:off x="4605235" y="2217952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Three INTOSAI Side Events </a:t>
            </a:r>
          </a:p>
          <a:p>
            <a:pPr algn="ctr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at the UN HLFP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4A16DFD-DC4B-B34B-BDF7-E1A94F590D2E}"/>
              </a:ext>
            </a:extLst>
          </p:cNvPr>
          <p:cNvSpPr/>
          <p:nvPr/>
        </p:nvSpPr>
        <p:spPr>
          <a:xfrm>
            <a:off x="133092" y="2217952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Two UN/INTOSAI Symposia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734509-7039-E043-9B50-8E208503EA03}"/>
              </a:ext>
            </a:extLst>
          </p:cNvPr>
          <p:cNvSpPr/>
          <p:nvPr/>
        </p:nvSpPr>
        <p:spPr>
          <a:xfrm>
            <a:off x="4630287" y="3609845"/>
            <a:ext cx="4417200" cy="1296000"/>
          </a:xfrm>
          <a:prstGeom prst="rect">
            <a:avLst/>
          </a:prstGeom>
          <a:solidFill>
            <a:srgbClr val="3C40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00" dirty="0">
              <a:solidFill>
                <a:srgbClr val="CECFCF"/>
              </a:solidFill>
              <a:latin typeface="Franklin Gothic Medium Cond" panose="020B0606030402020204" pitchFamily="34" charset="0"/>
              <a:cs typeface="Futura Condensed Medium" panose="020B0602020204020303" pitchFamily="34" charset="-79"/>
            </a:endParaRPr>
          </a:p>
          <a:p>
            <a:pPr algn="ctr"/>
            <a:r>
              <a:rPr lang="en-GB" sz="23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Participation of INTOSAI representatives in the UN HPLF 2019</a:t>
            </a:r>
          </a:p>
          <a:p>
            <a:pPr algn="ctr"/>
            <a:endParaRPr lang="en-GB" sz="2300" dirty="0">
              <a:solidFill>
                <a:srgbClr val="CECFCF"/>
              </a:solidFill>
              <a:latin typeface="Franklin Gothic Medium Cond" panose="020B0606030402020204" pitchFamily="34" charset="0"/>
              <a:cs typeface="Futura Condensed Medium" panose="020B0602020204020303" pitchFamily="34" charset="-79"/>
            </a:endParaRPr>
          </a:p>
        </p:txBody>
      </p:sp>
      <p:pic>
        <p:nvPicPr>
          <p:cNvPr id="12" name="Picture 8" descr="Bildergebnis für un hlpf 2016">
            <a:extLst>
              <a:ext uri="{FF2B5EF4-FFF2-40B4-BE49-F238E27FC236}">
                <a16:creationId xmlns:a16="http://schemas.microsoft.com/office/drawing/2014/main" id="{CFDD179C-F8EE-2944-9948-E6A0B1B5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2" y="899178"/>
            <a:ext cx="684502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0D72AEC-1827-304F-96AC-B8B406E4FB52}"/>
              </a:ext>
            </a:extLst>
          </p:cNvPr>
          <p:cNvSpPr/>
          <p:nvPr/>
        </p:nvSpPr>
        <p:spPr>
          <a:xfrm>
            <a:off x="116574" y="3609845"/>
            <a:ext cx="4417200" cy="1296000"/>
          </a:xfrm>
          <a:prstGeom prst="rect">
            <a:avLst/>
          </a:prstGeom>
          <a:solidFill>
            <a:srgbClr val="3C40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400" dirty="0">
                <a:solidFill>
                  <a:srgbClr val="1B294F"/>
                </a:solidFill>
                <a:latin typeface="Franklin Gothic Medium Cond" panose="020B0606030402020204" pitchFamily="34" charset="0"/>
                <a:cs typeface="Futura Condensed Medium" charset="0"/>
              </a:rPr>
              <a:t>Three IDI-UNDESA “Leadership and Stakeholder Meetings” </a:t>
            </a:r>
          </a:p>
        </p:txBody>
      </p:sp>
    </p:spTree>
    <p:extLst>
      <p:ext uri="{BB962C8B-B14F-4D97-AF65-F5344CB8AC3E}">
        <p14:creationId xmlns:p14="http://schemas.microsoft.com/office/powerpoint/2010/main" val="305955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183450B-EE45-074E-85F1-481E0148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3000"/>
          </a:blip>
          <a:stretch>
            <a:fillRect/>
          </a:stretch>
        </p:blipFill>
        <p:spPr>
          <a:xfrm>
            <a:off x="1" y="0"/>
            <a:ext cx="9143999" cy="5191125"/>
          </a:xfrm>
          <a:prstGeom prst="rect">
            <a:avLst/>
          </a:prstGeom>
        </p:spPr>
      </p:pic>
      <p:pic>
        <p:nvPicPr>
          <p:cNvPr id="6" name="Picture 4" descr="Picture">
            <a:extLst>
              <a:ext uri="{FF2B5EF4-FFF2-40B4-BE49-F238E27FC236}">
                <a16:creationId xmlns:a16="http://schemas.microsoft.com/office/drawing/2014/main" id="{98CF1B8D-D5C9-3846-8732-1BB86E17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00" y="1144318"/>
            <a:ext cx="321046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138FC73-91D6-1E41-8031-1398A6EAA8BE}"/>
              </a:ext>
            </a:extLst>
          </p:cNvPr>
          <p:cNvSpPr/>
          <p:nvPr/>
        </p:nvSpPr>
        <p:spPr>
          <a:xfrm>
            <a:off x="350060" y="2895148"/>
            <a:ext cx="4417200" cy="1773044"/>
          </a:xfrm>
          <a:prstGeom prst="rect">
            <a:avLst/>
          </a:prstGeom>
          <a:solidFill>
            <a:srgbClr val="3C40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1B294F"/>
                </a:solidFill>
                <a:latin typeface="Franklin Gothic Medium Cond" panose="020B0606030402020204" pitchFamily="34" charset="0"/>
                <a:ea typeface="+mj-ea"/>
                <a:cs typeface="Futura Condensed Medium" charset="0"/>
              </a:rPr>
              <a:t> Coordinating function of the INTOSAI General Secretariat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F233F45-285C-1D4C-9D21-89956FE375FE}"/>
              </a:ext>
            </a:extLst>
          </p:cNvPr>
          <p:cNvSpPr/>
          <p:nvPr/>
        </p:nvSpPr>
        <p:spPr>
          <a:xfrm>
            <a:off x="154833" y="193224"/>
            <a:ext cx="8738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C4070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Next steps</a:t>
            </a:r>
            <a:endParaRPr lang="en-GB" sz="2800" b="1" dirty="0">
              <a:solidFill>
                <a:srgbClr val="3C4070"/>
              </a:solidFill>
              <a:latin typeface="Franklin Gothic Medium Cond" panose="020B0606030402020204" pitchFamily="34" charset="0"/>
              <a:cs typeface="Futura Condensed Medium" panose="020B0602020204020303" pitchFamily="34" charset="-79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A5AD4-93DA-FF45-8882-20A084E4C9A3}"/>
              </a:ext>
            </a:extLst>
          </p:cNvPr>
          <p:cNvSpPr/>
          <p:nvPr/>
        </p:nvSpPr>
        <p:spPr>
          <a:xfrm>
            <a:off x="350060" y="919274"/>
            <a:ext cx="4417200" cy="1773044"/>
          </a:xfrm>
          <a:prstGeom prst="rect">
            <a:avLst/>
          </a:prstGeom>
          <a:solidFill>
            <a:srgbClr val="3C407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 </a:t>
            </a:r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XXIII INCOSAI – Moscow Declaration: </a:t>
            </a:r>
            <a:b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</a:br>
            <a:r>
              <a:rPr lang="en-GB" sz="2400" dirty="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rPr>
              <a:t>SAIs will continue their SDG-related commitment</a:t>
            </a:r>
          </a:p>
        </p:txBody>
      </p:sp>
    </p:spTree>
    <p:extLst>
      <p:ext uri="{BB962C8B-B14F-4D97-AF65-F5344CB8AC3E}">
        <p14:creationId xmlns:p14="http://schemas.microsoft.com/office/powerpoint/2010/main" val="2383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C26FC37-B630-5B4B-BE34-3F44503782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4187"/>
            <a:ext cx="9144000" cy="5143500"/>
          </a:xfrm>
          <a:prstGeom prst="rect">
            <a:avLst/>
          </a:prstGeom>
        </p:spPr>
      </p:pic>
      <p:pic>
        <p:nvPicPr>
          <p:cNvPr id="6" name="Picture 4" descr="Picture">
            <a:extLst>
              <a:ext uri="{FF2B5EF4-FFF2-40B4-BE49-F238E27FC236}">
                <a16:creationId xmlns:a16="http://schemas.microsoft.com/office/drawing/2014/main" id="{98CF1B8D-D5C9-3846-8732-1BB86E17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2" y="799308"/>
            <a:ext cx="3210460" cy="29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DC492A9-E2DC-CC45-8FB5-F251C9076D62}"/>
              </a:ext>
            </a:extLst>
          </p:cNvPr>
          <p:cNvSpPr txBox="1">
            <a:spLocks/>
          </p:cNvSpPr>
          <p:nvPr/>
        </p:nvSpPr>
        <p:spPr>
          <a:xfrm>
            <a:off x="3991429" y="1408695"/>
            <a:ext cx="4929074" cy="1772398"/>
          </a:xfrm>
          <a:prstGeom prst="rect">
            <a:avLst/>
          </a:prstGeom>
          <a:solidFill>
            <a:srgbClr val="3C407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2200">
                <a:solidFill>
                  <a:srgbClr val="CECFCF"/>
                </a:solidFill>
                <a:latin typeface="Franklin Gothic Medium Cond" panose="020B0606030402020204" pitchFamily="34" charset="0"/>
                <a:cs typeface="Futura Condensed Medium" panose="020B0602020204020303" pitchFamily="34" charset="-79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2400" dirty="0"/>
              <a:t>Thank you very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5133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EDF7CA51E3374D9FA4D102273FB243" ma:contentTypeVersion="15" ma:contentTypeDescription="Criar um novo documento." ma:contentTypeScope="" ma:versionID="edec9143e3e30f1b7887b29f84b7adbf">
  <xsd:schema xmlns:xsd="http://www.w3.org/2001/XMLSchema" xmlns:xs="http://www.w3.org/2001/XMLSchema" xmlns:p="http://schemas.microsoft.com/office/2006/metadata/properties" xmlns:ns1="http://schemas.microsoft.com/sharepoint/v3" xmlns:ns2="b4be96da-69ff-438c-950f-3f3921697169" xmlns:ns3="b35aa516-8b0a-4138-9955-50e29acd6df1" xmlns:ns4="770e03b7-2e9f-49d8-9188-c0ecb9acbee3" xmlns:ns5="http://schemas.microsoft.com/sharepoint.v3" xmlns:ns6="3f5d445b-7927-406b-a8e8-a74f465592f6" targetNamespace="http://schemas.microsoft.com/office/2006/metadata/properties" ma:root="true" ma:fieldsID="1a8c2a1f9bb5cea64eb98cd0dcca125e" ns1:_="" ns2:_="" ns3:_="" ns4:_="" ns5:_="" ns6:_="">
    <xsd:import namespace="http://schemas.microsoft.com/sharepoint/v3"/>
    <xsd:import namespace="b4be96da-69ff-438c-950f-3f3921697169"/>
    <xsd:import namespace="b35aa516-8b0a-4138-9955-50e29acd6df1"/>
    <xsd:import namespace="770e03b7-2e9f-49d8-9188-c0ecb9acbee3"/>
    <xsd:import namespace="http://schemas.microsoft.com/sharepoint.v3"/>
    <xsd:import namespace="3f5d445b-7927-406b-a8e8-a74f465592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_x00e7__x00e3_o" minOccurs="0"/>
                <xsd:element ref="ns4:Descri_x00e7__x00e3_o_x0020_da_x0020_Pasta" minOccurs="0"/>
                <xsd:element ref="ns1:RoutingRuleDescription" minOccurs="0"/>
                <xsd:element ref="ns5:CategoryDescription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3" nillable="true" ma:displayName="Descrição da Pasta" ma:description="Nova Pasta com descrição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e96da-69ff-438c-950f-3f39216971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o ID do Documento" ma:description="O valor do ID do documento atribuído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gaçã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Persistente" ma:description="Manter ID ao adicion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a516-8b0a-4138-9955-50e29acd6df1" elementFormDefault="qualified">
    <xsd:import namespace="http://schemas.microsoft.com/office/2006/documentManagement/types"/>
    <xsd:import namespace="http://schemas.microsoft.com/office/infopath/2007/PartnerControls"/>
    <xsd:element name="Descri_x00e7__x00e3_o" ma:index="11" nillable="true" ma:displayName="Descrição do Ficheiro" ma:internalName="Descri_x00e7__x00e3_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e03b7-2e9f-49d8-9188-c0ecb9acbee3" elementFormDefault="qualified">
    <xsd:import namespace="http://schemas.microsoft.com/office/2006/documentManagement/types"/>
    <xsd:import namespace="http://schemas.microsoft.com/office/infopath/2007/PartnerControls"/>
    <xsd:element name="Descri_x00e7__x00e3_o_x0020_da_x0020_Pasta" ma:index="12" nillable="true" ma:displayName="Descrição da Pasta" ma:internalName="Descri_x00e7__x00e3_o_x0020_da_x0020_Pas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4" nillable="true" ma:displayName="Descrição" ma:description="A utilizar na biblioteca personalizada (Documentos e Pastas).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d445b-7927-406b-a8e8-a74f465592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88052b1-3acc-48e6-b629-feae917c74d7" ContentTypeId="0x0101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AC2F14A9DDB47B16A08DF58D930DC" ma:contentTypeVersion="2" ma:contentTypeDescription="Create a new document." ma:contentTypeScope="" ma:versionID="fdbd63baad6a9635f4063588823eff26">
  <xsd:schema xmlns:xsd="http://www.w3.org/2001/XMLSchema" xmlns:xs="http://www.w3.org/2001/XMLSchema" xmlns:p="http://schemas.microsoft.com/office/2006/metadata/properties" xmlns:ns1="http://schemas.microsoft.com/sharepoint/v3" xmlns:ns2="030f58c6-c723-418f-8830-070dc5e1d8cc" targetNamespace="http://schemas.microsoft.com/office/2006/metadata/properties" ma:root="true" ma:fieldsID="6145ff93c31bfb1f52a2becaf932c8ca" ns1:_="" ns2:_="">
    <xsd:import namespace="http://schemas.microsoft.com/sharepoint/v3"/>
    <xsd:import namespace="030f58c6-c723-418f-8830-070dc5e1d8c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58c6-c723-418f-8830-070dc5e1d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8BBF61-8A43-4642-8E0D-6DB139F91410}"/>
</file>

<file path=customXml/itemProps2.xml><?xml version="1.0" encoding="utf-8"?>
<ds:datastoreItem xmlns:ds="http://schemas.openxmlformats.org/officeDocument/2006/customXml" ds:itemID="{B7A2EDB4-14AA-4E18-8085-1F2274DF276F}"/>
</file>

<file path=customXml/itemProps3.xml><?xml version="1.0" encoding="utf-8"?>
<ds:datastoreItem xmlns:ds="http://schemas.openxmlformats.org/officeDocument/2006/customXml" ds:itemID="{25FB377F-2B3E-4E22-8CC9-F6F81CBE6912}"/>
</file>

<file path=customXml/itemProps4.xml><?xml version="1.0" encoding="utf-8"?>
<ds:datastoreItem xmlns:ds="http://schemas.openxmlformats.org/officeDocument/2006/customXml" ds:itemID="{84FE253F-B549-4A2B-BC01-8EE0CBF53A03}"/>
</file>

<file path=customXml/itemProps5.xml><?xml version="1.0" encoding="utf-8"?>
<ds:datastoreItem xmlns:ds="http://schemas.openxmlformats.org/officeDocument/2006/customXml" ds:itemID="{47817E77-C019-45F0-A4F9-A5693D9631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Macintosh PowerPoint</Application>
  <PresentationFormat>Bildschirmpräsentation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Medium Cond</vt:lpstr>
      <vt:lpstr>Futura Condensed Medium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Rechnungshof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Herbert Baumgartner</dc:creator>
  <cp:lastModifiedBy>Steiner Silke</cp:lastModifiedBy>
  <cp:revision>857</cp:revision>
  <cp:lastPrinted>2019-09-18T15:27:14Z</cp:lastPrinted>
  <dcterms:created xsi:type="dcterms:W3CDTF">2017-09-26T09:25:13Z</dcterms:created>
  <dcterms:modified xsi:type="dcterms:W3CDTF">2019-11-16T16:28:40Z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0x010100724AC2F14A9DDB47B16A08DF58D930DC</vt:lpwstr>
  </property>
  <property fmtid="{D5CDD505-2E9C-101B-9397-08002B2CF9AE}" pid="3" name="_dlc_DocIdItemGuid">
    <vt:lpwstr>43606fa4-5eb0-417f-95c5-bf10f97a3e3d</vt:lpwstr>
  </property>
</Properties>
</file>